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0" r:id="rId4"/>
    <p:sldId id="263" r:id="rId5"/>
    <p:sldId id="267" r:id="rId6"/>
    <p:sldId id="264" r:id="rId7"/>
    <p:sldId id="268" r:id="rId8"/>
    <p:sldId id="282" r:id="rId9"/>
    <p:sldId id="265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66" r:id="rId23"/>
    <p:sldId id="284" r:id="rId24"/>
    <p:sldId id="287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8D5B-91BE-420C-BFBA-849561DE53D8}" type="datetimeFigureOut">
              <a:rPr lang="en-US" smtClean="0"/>
              <a:pPr/>
              <a:t>4/14/2009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B93A-69BC-4A20-848E-618B5FCC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milow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058987"/>
            <a:ext cx="3667125" cy="309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81000" y="5486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“the most comprehensive cancer care facility between Boston and New York City, offering patients state-of-the-art care and treatment.”</a:t>
            </a:r>
            <a:endParaRPr lang="en-US" sz="1600" b="1" dirty="0">
              <a:latin typeface="Cambria" pitchFamily="18" charset="0"/>
            </a:endParaRPr>
          </a:p>
        </p:txBody>
      </p:sp>
      <p:pic>
        <p:nvPicPr>
          <p:cNvPr id="9" name="Picture 8" descr="Smilow Lobby.jpg"/>
          <p:cNvPicPr>
            <a:picLocks noChangeAspect="1"/>
          </p:cNvPicPr>
          <p:nvPr/>
        </p:nvPicPr>
        <p:blipFill>
          <a:blip r:embed="rId3"/>
          <a:srcRect r="3846"/>
          <a:stretch>
            <a:fillRect/>
          </a:stretch>
        </p:blipFill>
        <p:spPr>
          <a:xfrm>
            <a:off x="5105400" y="2057400"/>
            <a:ext cx="2738442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914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STRUCTURAL DESIGN &amp; PROGRESSIVE COLLAPSE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Typical Framing Plan: Floors 1 - 5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6" name="Picture 15" descr="Figure 3a.jpg"/>
          <p:cNvPicPr>
            <a:picLocks noChangeAspect="1"/>
          </p:cNvPicPr>
          <p:nvPr/>
        </p:nvPicPr>
        <p:blipFill>
          <a:blip r:embed="rId2" cstate="print"/>
          <a:srcRect l="4167"/>
          <a:stretch>
            <a:fillRect/>
          </a:stretch>
        </p:blipFill>
        <p:spPr>
          <a:xfrm>
            <a:off x="1524000" y="1973580"/>
            <a:ext cx="5733757" cy="427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Typical Framing Plan: Floors 7 - 17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9" name="Picture 8" descr="Figure 3b.jpg"/>
          <p:cNvPicPr>
            <a:picLocks noChangeAspect="1"/>
          </p:cNvPicPr>
          <p:nvPr/>
        </p:nvPicPr>
        <p:blipFill>
          <a:blip r:embed="rId2" cstate="print"/>
          <a:srcRect l="4167"/>
          <a:stretch>
            <a:fillRect/>
          </a:stretch>
        </p:blipFill>
        <p:spPr>
          <a:xfrm>
            <a:off x="1531640" y="1981200"/>
            <a:ext cx="5783560" cy="4317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Proposed Reinforced Concrete Structural System 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981199"/>
            <a:ext cx="716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Design criteria based on ACI 318-05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ASCE 7 Load Combination: </a:t>
            </a:r>
            <a:r>
              <a:rPr lang="en-US" sz="1600" i="1" dirty="0" smtClean="0">
                <a:latin typeface="Cambria" pitchFamily="18" charset="0"/>
              </a:rPr>
              <a:t>1.2D + 1.0E + 1.0L + 0.2S</a:t>
            </a: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i="1" dirty="0" smtClean="0">
                <a:latin typeface="Cambria" pitchFamily="18" charset="0"/>
              </a:rPr>
              <a:t>Typical </a:t>
            </a:r>
            <a:r>
              <a:rPr lang="en-US" sz="1600" dirty="0" smtClean="0">
                <a:latin typeface="Cambria" pitchFamily="18" charset="0"/>
              </a:rPr>
              <a:t>flexural members designed for moment and shear capacities as well as live load deflection.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latin typeface="Cambria" pitchFamily="18" charset="0"/>
              </a:rPr>
              <a:t> Typical </a:t>
            </a:r>
            <a:r>
              <a:rPr lang="en-US" sz="1600" dirty="0" smtClean="0">
                <a:latin typeface="Cambria" pitchFamily="18" charset="0"/>
              </a:rPr>
              <a:t>interior columns designed for axial loads using design aid charts from </a:t>
            </a:r>
            <a:r>
              <a:rPr lang="en-US" sz="1600" i="1" dirty="0" smtClean="0">
                <a:latin typeface="Cambria" pitchFamily="18" charset="0"/>
              </a:rPr>
              <a:t>Design of Concrete Structures</a:t>
            </a:r>
            <a:r>
              <a:rPr lang="en-US" sz="1600" dirty="0" smtClean="0">
                <a:latin typeface="Cambria" pitchFamily="18" charset="0"/>
              </a:rPr>
              <a:t>, 13</a:t>
            </a:r>
            <a:r>
              <a:rPr lang="en-US" sz="1600" baseline="30000" dirty="0" smtClean="0">
                <a:latin typeface="Cambria" pitchFamily="18" charset="0"/>
              </a:rPr>
              <a:t>th</a:t>
            </a:r>
            <a:r>
              <a:rPr lang="en-US" sz="1600" dirty="0" smtClean="0">
                <a:latin typeface="Cambria" pitchFamily="18" charset="0"/>
              </a:rPr>
              <a:t> edition, by </a:t>
            </a:r>
            <a:r>
              <a:rPr lang="en-US" sz="1600" dirty="0" err="1" smtClean="0">
                <a:latin typeface="Cambria" pitchFamily="18" charset="0"/>
              </a:rPr>
              <a:t>Nilson</a:t>
            </a:r>
            <a:r>
              <a:rPr lang="en-US" sz="1600" dirty="0" smtClean="0">
                <a:latin typeface="Cambria" pitchFamily="18" charset="0"/>
              </a:rPr>
              <a:t>, Darwin, and Dolan.</a:t>
            </a:r>
          </a:p>
          <a:p>
            <a:endParaRPr lang="en-US" sz="1600" i="1" dirty="0" smtClean="0">
              <a:latin typeface="Cambria" pitchFamily="18" charset="0"/>
            </a:endParaRPr>
          </a:p>
          <a:p>
            <a:pPr algn="ctr"/>
            <a:r>
              <a:rPr lang="en-US" sz="1600" i="1" dirty="0" smtClean="0">
                <a:latin typeface="Cambria" pitchFamily="18" charset="0"/>
              </a:rPr>
              <a:t>(K</a:t>
            </a:r>
            <a:r>
              <a:rPr lang="en-US" sz="1600" i="1" baseline="-25000" dirty="0" smtClean="0">
                <a:latin typeface="Cambria" pitchFamily="18" charset="0"/>
              </a:rPr>
              <a:t>n  </a:t>
            </a:r>
            <a:r>
              <a:rPr lang="en-US" sz="1600" i="1" dirty="0" smtClean="0">
                <a:latin typeface="Cambria" pitchFamily="18" charset="0"/>
              </a:rPr>
              <a:t> versus </a:t>
            </a:r>
            <a:r>
              <a:rPr lang="en-US" sz="1600" i="1" dirty="0" err="1" smtClean="0">
                <a:latin typeface="Cambria" pitchFamily="18" charset="0"/>
              </a:rPr>
              <a:t>R</a:t>
            </a:r>
            <a:r>
              <a:rPr lang="en-US" sz="1600" i="1" baseline="-25000" dirty="0" err="1" smtClean="0">
                <a:latin typeface="Cambria" pitchFamily="18" charset="0"/>
              </a:rPr>
              <a:t>n</a:t>
            </a:r>
            <a:r>
              <a:rPr lang="en-US" sz="1600" i="1" dirty="0" smtClean="0">
                <a:latin typeface="Cambria" pitchFamily="18" charset="0"/>
              </a:rPr>
              <a:t> charts)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Proposed Reinforced Concrete Structural System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199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Concrete Moment Frames + Existing Shear Walls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Typical Bay: 30’ x 30’ (with intermediate beams at 10’)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Floor Slab: 5” thick, one-way floor slab (ACI deflection criteria)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Beams: 12” x 25” 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Girders: 16” x 30”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Interior Columns: 16” x 16” to 40” x 40”</a:t>
            </a:r>
          </a:p>
        </p:txBody>
      </p:sp>
      <p:pic>
        <p:nvPicPr>
          <p:cNvPr id="15" name="Picture 14" descr="3D Structure.jpg"/>
          <p:cNvPicPr>
            <a:picLocks noChangeAspect="1"/>
          </p:cNvPicPr>
          <p:nvPr/>
        </p:nvPicPr>
        <p:blipFill>
          <a:blip r:embed="rId2"/>
          <a:srcRect l="18109" t="22153" r="6891" b="18441"/>
          <a:stretch>
            <a:fillRect/>
          </a:stretch>
        </p:blipFill>
        <p:spPr>
          <a:xfrm>
            <a:off x="4897755" y="2133600"/>
            <a:ext cx="3789045" cy="388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198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“…the spread of an initial </a:t>
            </a:r>
            <a:r>
              <a:rPr lang="en-US" sz="1600" i="1" dirty="0" smtClean="0">
                <a:latin typeface="Cambria" pitchFamily="18" charset="0"/>
              </a:rPr>
              <a:t>local</a:t>
            </a:r>
            <a:r>
              <a:rPr lang="en-US" sz="1600" dirty="0" smtClean="0">
                <a:latin typeface="Cambria" pitchFamily="18" charset="0"/>
              </a:rPr>
              <a:t> failure from element to element, eventually resulting in the collapse of an entire structure or a disproportionately large part of it.”</a:t>
            </a:r>
          </a:p>
          <a:p>
            <a:pPr lvl="5" algn="ctr"/>
            <a:endParaRPr lang="en-US" sz="1600" dirty="0" smtClean="0">
              <a:latin typeface="Cambria" pitchFamily="18" charset="0"/>
            </a:endParaRPr>
          </a:p>
          <a:p>
            <a:pPr lvl="5" algn="ctr"/>
            <a:r>
              <a:rPr lang="en-US" sz="1600" i="1" dirty="0" smtClean="0">
                <a:latin typeface="Cambria" pitchFamily="18" charset="0"/>
              </a:rPr>
              <a:t>ASCE 7-02</a:t>
            </a:r>
          </a:p>
          <a:p>
            <a:endParaRPr lang="en-US" sz="1600" i="1" dirty="0" smtClean="0">
              <a:latin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</a:rPr>
              <a:t>Progressive collapse design in the U.S. governed by Unified Facilities Criteria (UFC) 4-023-03 “Design of Buildings to Resist Progressive Collapse” published by the Dept. of Defense.</a:t>
            </a:r>
          </a:p>
        </p:txBody>
      </p:sp>
      <p:pic>
        <p:nvPicPr>
          <p:cNvPr id="16" name="Picture 15" descr="Ronan.gif"/>
          <p:cNvPicPr>
            <a:picLocks noChangeAspect="1"/>
          </p:cNvPicPr>
          <p:nvPr/>
        </p:nvPicPr>
        <p:blipFill>
          <a:blip r:embed="rId2"/>
          <a:srcRect l="7358" t="4444" r="4200" b="15910"/>
          <a:stretch>
            <a:fillRect/>
          </a:stretch>
        </p:blipFill>
        <p:spPr>
          <a:xfrm>
            <a:off x="5334000" y="1371600"/>
            <a:ext cx="3214637" cy="411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0" y="55626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Ronan Point Apartment Tower Collapse</a:t>
            </a:r>
          </a:p>
          <a:p>
            <a:pPr algn="ctr"/>
            <a:r>
              <a:rPr lang="en-US" sz="1400" dirty="0" smtClean="0">
                <a:latin typeface="Cambria" pitchFamily="18" charset="0"/>
              </a:rPr>
              <a:t>London, 1968</a:t>
            </a:r>
          </a:p>
          <a:p>
            <a:pPr algn="ctr"/>
            <a:r>
              <a:rPr lang="en-US" sz="1400" i="1" dirty="0" smtClean="0">
                <a:latin typeface="Cambria" pitchFamily="18" charset="0"/>
              </a:rPr>
              <a:t>wikipedia.org</a:t>
            </a:r>
            <a:endParaRPr lang="en-US" sz="14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198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UFC 4-023-03 outlines two design approaches: direct and indirect.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Direct method relies on the idea of an “alternate path” and typically means beams and girders must be designed for longer spans as columns are “removed” from the structure.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Indirect method relies on the “</a:t>
            </a:r>
            <a:r>
              <a:rPr lang="en-US" sz="1600" dirty="0" err="1" smtClean="0">
                <a:latin typeface="Cambria" pitchFamily="18" charset="0"/>
              </a:rPr>
              <a:t>catenary</a:t>
            </a:r>
            <a:r>
              <a:rPr lang="en-US" sz="1600" dirty="0" smtClean="0">
                <a:latin typeface="Cambria" pitchFamily="18" charset="0"/>
              </a:rPr>
              <a:t>” response of the structure. Goal is to develop adequate tie forces within beams and slabs. Allows for evacuation time in the event of column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198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Smilow</a:t>
            </a:r>
            <a:r>
              <a:rPr lang="en-US" sz="1600" dirty="0" smtClean="0">
                <a:latin typeface="Cambria" pitchFamily="18" charset="0"/>
              </a:rPr>
              <a:t> Cancer Hospital assigned a Low Level of Protection (LLOP); therefore, only Indirect Method required.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Blast Scenarios: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9" name="Picture 8" descr="First Floor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200400"/>
            <a:ext cx="4023360" cy="296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43000" y="3200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mbria" pitchFamily="18" charset="0"/>
              </a:rPr>
              <a:t>Corner Column Failure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mbria" pitchFamily="18" charset="0"/>
              </a:rPr>
              <a:t>Interior Column Failure</a:t>
            </a:r>
            <a:endParaRPr lang="en-US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198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Location of required ties for Indirect Method:</a:t>
            </a:r>
          </a:p>
        </p:txBody>
      </p:sp>
      <p:pic>
        <p:nvPicPr>
          <p:cNvPr id="9" name="Picture 8" descr="Tie Forces.jpg"/>
          <p:cNvPicPr>
            <a:picLocks noChangeAspect="1"/>
          </p:cNvPicPr>
          <p:nvPr/>
        </p:nvPicPr>
        <p:blipFill>
          <a:blip r:embed="rId2"/>
          <a:srcRect l="18599" t="14523" r="17907" b="7676"/>
          <a:stretch>
            <a:fillRect/>
          </a:stretch>
        </p:blipFill>
        <p:spPr>
          <a:xfrm>
            <a:off x="2438400" y="2362200"/>
            <a:ext cx="4151212" cy="393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5943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71600" y="41910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Provided flexural reinforcement in slabs, beams, girders, and columns are adequate to develop required tie forces. Reinforcement must now be detailed to meet the ductility requirements for the indirect method.</a:t>
            </a:r>
            <a:endParaRPr lang="en-US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4" name="Picture 13" descr="Tie Detai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3920947" cy="362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181600" y="21336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Detailing Requirements: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Vertical ties to be continuous along </a:t>
            </a:r>
            <a:r>
              <a:rPr lang="en-US" sz="1600" i="1" dirty="0" smtClean="0">
                <a:latin typeface="Cambria" pitchFamily="18" charset="0"/>
              </a:rPr>
              <a:t>entire </a:t>
            </a:r>
            <a:r>
              <a:rPr lang="en-US" sz="1600" dirty="0" smtClean="0">
                <a:latin typeface="Cambria" pitchFamily="18" charset="0"/>
              </a:rPr>
              <a:t>height of building with Type 2 mechanical splices at </a:t>
            </a:r>
            <a:r>
              <a:rPr lang="en-US" sz="1600" i="1" dirty="0" smtClean="0">
                <a:latin typeface="Cambria" pitchFamily="18" charset="0"/>
              </a:rPr>
              <a:t>third </a:t>
            </a:r>
            <a:r>
              <a:rPr lang="en-US" sz="1600" dirty="0" smtClean="0">
                <a:latin typeface="Cambria" pitchFamily="18" charset="0"/>
              </a:rPr>
              <a:t>points of column heights.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Horizontal ties to be continuous through bays with splices </a:t>
            </a:r>
            <a:r>
              <a:rPr lang="en-US" sz="1600" i="1" dirty="0" smtClean="0">
                <a:latin typeface="Cambria" pitchFamily="18" charset="0"/>
              </a:rPr>
              <a:t>away</a:t>
            </a:r>
            <a:r>
              <a:rPr lang="en-US" sz="1600" dirty="0" smtClean="0">
                <a:latin typeface="Cambria" pitchFamily="18" charset="0"/>
              </a:rPr>
              <a:t> from joints and regions of high stress.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PRESENTATION OUTLINE: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dirty="0" err="1" smtClean="0">
                <a:latin typeface="Cambria" pitchFamily="18" charset="0"/>
              </a:rPr>
              <a:t>Smilow</a:t>
            </a:r>
            <a:r>
              <a:rPr lang="en-US" dirty="0" smtClean="0">
                <a:latin typeface="Cambria" pitchFamily="18" charset="0"/>
              </a:rPr>
              <a:t> Cancer Hospital Overview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 Depth Study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    Structural System Redesign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    Progressive Collapse Design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Breadth Study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Blast-Resistant Glazing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Conclusions</a:t>
            </a:r>
          </a:p>
          <a:p>
            <a:pPr marL="800100" lvl="1" indent="-34290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 Design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1336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Detailing Requirements: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“Seismic” hook to be used at all tie interfaces.</a:t>
            </a:r>
          </a:p>
        </p:txBody>
      </p:sp>
      <p:pic>
        <p:nvPicPr>
          <p:cNvPr id="15" name="Picture 14" descr="Tie Detail 001.jpg"/>
          <p:cNvPicPr>
            <a:picLocks noChangeAspect="1"/>
          </p:cNvPicPr>
          <p:nvPr/>
        </p:nvPicPr>
        <p:blipFill>
          <a:blip r:embed="rId2"/>
          <a:srcRect l="9135" t="4668" r="11218" b="33907"/>
          <a:stretch>
            <a:fillRect/>
          </a:stretch>
        </p:blipFill>
        <p:spPr>
          <a:xfrm>
            <a:off x="914400" y="2133600"/>
            <a:ext cx="3404766" cy="373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BREADTH STUDY</a:t>
            </a:r>
          </a:p>
        </p:txBody>
      </p:sp>
      <p:pic>
        <p:nvPicPr>
          <p:cNvPr id="10" name="Picture 9" descr="Smilow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24" y="2343912"/>
            <a:ext cx="4456176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981198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Design blast pressures are based on charge size and stand-off distance.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Primary design goal is to mitigate the effects of flying glass shards due to blast pressures.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Glass fracture is not only acceptable, but expected.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Blast design based on ASTM F 2248 standard.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Design Criteria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9" name="Picture 8" descr="Anti Blast 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81200"/>
            <a:ext cx="3810000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53000" y="5715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Oran Safety Glass</a:t>
            </a:r>
            <a:r>
              <a:rPr lang="en-US" sz="1600" baseline="30000" dirty="0" smtClean="0">
                <a:latin typeface="Cambria" pitchFamily="18" charset="0"/>
              </a:rPr>
              <a:t>®</a:t>
            </a:r>
            <a:r>
              <a:rPr lang="en-US" sz="1600" dirty="0" smtClean="0">
                <a:latin typeface="Cambria" pitchFamily="18" charset="0"/>
              </a:rPr>
              <a:t> (OSG)</a:t>
            </a:r>
            <a:endParaRPr lang="en-US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9812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ASTM F 2248 chart relates stand-off distance and charge mass to 3-second equivalent design load.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Stand-off distance = 75’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Charge Mass = 100 </a:t>
            </a:r>
            <a:r>
              <a:rPr lang="en-US" sz="1600" dirty="0" err="1" smtClean="0">
                <a:latin typeface="Cambria" pitchFamily="18" charset="0"/>
              </a:rPr>
              <a:t>lbm</a:t>
            </a:r>
            <a:r>
              <a:rPr lang="en-US" sz="1600" dirty="0" smtClean="0">
                <a:latin typeface="Cambria" pitchFamily="18" charset="0"/>
              </a:rPr>
              <a:t> &amp; 200 </a:t>
            </a:r>
            <a:r>
              <a:rPr lang="en-US" sz="1600" dirty="0" err="1" smtClean="0">
                <a:latin typeface="Cambria" pitchFamily="18" charset="0"/>
              </a:rPr>
              <a:t>lbm</a:t>
            </a:r>
            <a:r>
              <a:rPr lang="en-US" sz="1600" dirty="0" smtClean="0">
                <a:latin typeface="Cambria" pitchFamily="18" charset="0"/>
              </a:rPr>
              <a:t> 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b="1" dirty="0" smtClean="0">
                <a:latin typeface="Cambria" pitchFamily="18" charset="0"/>
              </a:rPr>
              <a:t>3-second Design Load = 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	</a:t>
            </a:r>
            <a:r>
              <a:rPr lang="en-US" sz="1600" b="1" dirty="0" smtClean="0">
                <a:latin typeface="Cambria" pitchFamily="18" charset="0"/>
              </a:rPr>
              <a:t>100 </a:t>
            </a:r>
            <a:r>
              <a:rPr lang="en-US" sz="1600" b="1" dirty="0" err="1" smtClean="0">
                <a:latin typeface="Cambria" pitchFamily="18" charset="0"/>
              </a:rPr>
              <a:t>psf</a:t>
            </a:r>
            <a:r>
              <a:rPr lang="en-US" sz="1600" b="1" dirty="0" smtClean="0">
                <a:latin typeface="Cambria" pitchFamily="18" charset="0"/>
              </a:rPr>
              <a:t> &amp; 140 </a:t>
            </a:r>
            <a:r>
              <a:rPr lang="en-US" sz="1600" b="1" dirty="0" err="1" smtClean="0">
                <a:latin typeface="Cambria" pitchFamily="18" charset="0"/>
              </a:rPr>
              <a:t>psf</a:t>
            </a:r>
            <a:endParaRPr lang="en-US" sz="1600" b="1" dirty="0" smtClean="0">
              <a:latin typeface="Cambria" pitchFamily="18" charset="0"/>
            </a:endParaRP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>
              <a:buFont typeface="Cambria" pitchFamily="18" charset="0"/>
              <a:buChar char="*"/>
            </a:pPr>
            <a:r>
              <a:rPr lang="en-US" sz="1600" dirty="0" smtClean="0">
                <a:latin typeface="Cambria" pitchFamily="18" charset="0"/>
              </a:rPr>
              <a:t> Typical Design Wind Load = 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	15-20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Design Criteria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4" name="Picture 13" descr="F2248 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" y="2057400"/>
            <a:ext cx="4578096" cy="36179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5715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ASTM F 2248: Specifying an Equivalent 3-second Duration Design Loading for Blast Resistant Glazing</a:t>
            </a:r>
            <a:endParaRPr lang="en-US" sz="16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19812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Critical glazing panel on first floor lobby façade: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6’-9” x 5’-0” (81” x 60”)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A = 33.75 sq. ft. (4860 sq. in.)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Aspect Ratio = 1.35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1” Insulating Glass Unit (IGU)</a:t>
            </a:r>
          </a:p>
          <a:p>
            <a:pPr lvl="2"/>
            <a:r>
              <a:rPr lang="en-US" sz="1600" dirty="0" smtClean="0">
                <a:latin typeface="Cambria" pitchFamily="18" charset="0"/>
              </a:rPr>
              <a:t>(2) ¼” HS </a:t>
            </a:r>
            <a:r>
              <a:rPr lang="en-US" sz="1600" dirty="0" err="1" smtClean="0">
                <a:latin typeface="Cambria" pitchFamily="18" charset="0"/>
              </a:rPr>
              <a:t>lites</a:t>
            </a:r>
            <a:endParaRPr lang="en-US" sz="1600" dirty="0" smtClean="0">
              <a:latin typeface="Cambria" pitchFamily="18" charset="0"/>
            </a:endParaRPr>
          </a:p>
          <a:p>
            <a:pPr lvl="2"/>
            <a:r>
              <a:rPr lang="en-US" sz="1600" dirty="0" smtClean="0">
                <a:latin typeface="Cambria" pitchFamily="18" charset="0"/>
              </a:rPr>
              <a:t>½” air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Existing Design Analysis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4" name="Picture 13" descr="Glass.jpg"/>
          <p:cNvPicPr>
            <a:picLocks noChangeAspect="1"/>
          </p:cNvPicPr>
          <p:nvPr/>
        </p:nvPicPr>
        <p:blipFill>
          <a:blip r:embed="rId2" cstate="print"/>
          <a:srcRect l="2020" t="21232" r="36364" b="921"/>
          <a:stretch>
            <a:fillRect/>
          </a:stretch>
        </p:blipFill>
        <p:spPr>
          <a:xfrm>
            <a:off x="609600" y="1981200"/>
            <a:ext cx="4648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981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ASTM E 1300 charts give base load-resistance value for annealed glass (non-factored load or NFL).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For critical panel, 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NFL = 1.70 </a:t>
            </a:r>
            <a:r>
              <a:rPr lang="en-US" sz="1600" dirty="0" err="1" smtClean="0">
                <a:latin typeface="Cambria" pitchFamily="18" charset="0"/>
              </a:rPr>
              <a:t>kPa</a:t>
            </a:r>
            <a:r>
              <a:rPr lang="en-US" sz="1600" dirty="0" smtClean="0">
                <a:latin typeface="Cambria" pitchFamily="18" charset="0"/>
              </a:rPr>
              <a:t> or 35.5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Existing Design Analysis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0" name="Picture 9" descr="E 1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64439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3400" y="5867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ASTM E 1300: Determining Load Resistance of Glass in Buildings</a:t>
            </a:r>
            <a:endParaRPr lang="en-US" sz="16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1876485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ASTM E 1300 tables give modification factors for different glass types/configurations.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For heat-</a:t>
            </a:r>
            <a:r>
              <a:rPr lang="en-US" sz="1600" dirty="0" err="1" smtClean="0">
                <a:latin typeface="Cambria" pitchFamily="18" charset="0"/>
              </a:rPr>
              <a:t>strenghtened</a:t>
            </a:r>
            <a:r>
              <a:rPr lang="en-US" sz="1600" dirty="0" smtClean="0">
                <a:latin typeface="Cambria" pitchFamily="18" charset="0"/>
              </a:rPr>
              <a:t> glass, GTF = 1.8 [Table 2]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For IGUs with both </a:t>
            </a:r>
            <a:r>
              <a:rPr lang="en-US" sz="1600" dirty="0" err="1" smtClean="0">
                <a:latin typeface="Cambria" pitchFamily="18" charset="0"/>
              </a:rPr>
              <a:t>lites</a:t>
            </a:r>
            <a:r>
              <a:rPr lang="en-US" sz="1600" dirty="0" smtClean="0">
                <a:latin typeface="Cambria" pitchFamily="18" charset="0"/>
              </a:rPr>
              <a:t> @ ¼”, LSF = 2.0 [Table 5]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Load Resistance = NFL x GTF x LSF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= 35.5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r>
              <a:rPr lang="en-US" sz="1600" dirty="0" smtClean="0">
                <a:latin typeface="Cambria" pitchFamily="18" charset="0"/>
              </a:rPr>
              <a:t> x 1.8 x 2.0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= 128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endParaRPr lang="en-US" sz="1600" dirty="0" smtClean="0">
              <a:latin typeface="Cambria" pitchFamily="18" charset="0"/>
            </a:endParaRP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r>
              <a:rPr lang="en-US" sz="1600" i="1" dirty="0" smtClean="0">
                <a:latin typeface="Cambria" pitchFamily="18" charset="0"/>
              </a:rPr>
              <a:t>Therefore, current design is good for 100 lb charge, but not for 200 lb charge.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Existing Design Analysis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5" name="Picture 14" descr="LSF.jpg"/>
          <p:cNvPicPr>
            <a:picLocks noChangeAspect="1"/>
          </p:cNvPicPr>
          <p:nvPr/>
        </p:nvPicPr>
        <p:blipFill>
          <a:blip r:embed="rId2"/>
          <a:srcRect l="2119" t="8591" r="32604" b="14786"/>
          <a:stretch>
            <a:fillRect/>
          </a:stretch>
        </p:blipFill>
        <p:spPr>
          <a:xfrm>
            <a:off x="685800" y="3657600"/>
            <a:ext cx="4343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GTF.jpg"/>
          <p:cNvPicPr>
            <a:picLocks noChangeAspect="1"/>
          </p:cNvPicPr>
          <p:nvPr/>
        </p:nvPicPr>
        <p:blipFill>
          <a:blip r:embed="rId3"/>
          <a:srcRect t="2277" r="28334" b="49909"/>
          <a:stretch>
            <a:fillRect/>
          </a:stretch>
        </p:blipFill>
        <p:spPr>
          <a:xfrm>
            <a:off x="685800" y="1981200"/>
            <a:ext cx="3810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85800" y="61722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Tables 2 &amp; 5 from ASTM E 1300 Standard</a:t>
            </a:r>
            <a:endParaRPr lang="en-US" sz="16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1876485"/>
            <a:ext cx="3886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To design for a 200 lb charge (140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r>
              <a:rPr lang="en-US" sz="1600" dirty="0" smtClean="0">
                <a:latin typeface="Cambria" pitchFamily="18" charset="0"/>
              </a:rPr>
              <a:t>), change glass type to fully-tempered (FT).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For </a:t>
            </a:r>
            <a:r>
              <a:rPr lang="en-US" sz="1600" i="1" dirty="0" smtClean="0">
                <a:latin typeface="Cambria" pitchFamily="18" charset="0"/>
              </a:rPr>
              <a:t>fully-tempered</a:t>
            </a:r>
            <a:r>
              <a:rPr lang="en-US" sz="1600" dirty="0" smtClean="0">
                <a:latin typeface="Cambria" pitchFamily="18" charset="0"/>
              </a:rPr>
              <a:t> glass, </a:t>
            </a:r>
            <a:r>
              <a:rPr lang="en-US" sz="1600" b="1" i="1" dirty="0" smtClean="0">
                <a:latin typeface="Cambria" pitchFamily="18" charset="0"/>
              </a:rPr>
              <a:t>GTF = 3.6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[Table 2]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For IGUs with both </a:t>
            </a:r>
            <a:r>
              <a:rPr lang="en-US" sz="1600" dirty="0" err="1" smtClean="0">
                <a:latin typeface="Cambria" pitchFamily="18" charset="0"/>
              </a:rPr>
              <a:t>lites</a:t>
            </a:r>
            <a:r>
              <a:rPr lang="en-US" sz="1600" dirty="0" smtClean="0">
                <a:latin typeface="Cambria" pitchFamily="18" charset="0"/>
              </a:rPr>
              <a:t> @ ¼”, LSF = 2.0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[Table 5]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Load Resistance = NFL x GTF x LSF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= 35.5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r>
              <a:rPr lang="en-US" sz="1600" dirty="0" smtClean="0">
                <a:latin typeface="Cambria" pitchFamily="18" charset="0"/>
              </a:rPr>
              <a:t> x </a:t>
            </a:r>
            <a:r>
              <a:rPr lang="en-US" sz="1600" b="1" i="1" dirty="0" smtClean="0">
                <a:latin typeface="Cambria" pitchFamily="18" charset="0"/>
              </a:rPr>
              <a:t>3.6</a:t>
            </a:r>
            <a:r>
              <a:rPr lang="en-US" sz="1600" dirty="0" smtClean="0">
                <a:latin typeface="Cambria" pitchFamily="18" charset="0"/>
              </a:rPr>
              <a:t> x 2.0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= </a:t>
            </a:r>
            <a:r>
              <a:rPr lang="en-US" sz="1600" i="1" dirty="0" smtClean="0">
                <a:latin typeface="Cambria" pitchFamily="18" charset="0"/>
              </a:rPr>
              <a:t>256 </a:t>
            </a:r>
            <a:r>
              <a:rPr lang="en-US" sz="1600" i="1" dirty="0" err="1" smtClean="0">
                <a:latin typeface="Cambria" pitchFamily="18" charset="0"/>
              </a:rPr>
              <a:t>psf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&gt; 140 </a:t>
            </a:r>
            <a:r>
              <a:rPr lang="en-US" sz="1600" dirty="0" err="1" smtClean="0">
                <a:latin typeface="Cambria" pitchFamily="18" charset="0"/>
              </a:rPr>
              <a:t>psf</a:t>
            </a:r>
            <a:endParaRPr lang="en-US" sz="1600" dirty="0" smtClean="0">
              <a:latin typeface="Cambria" pitchFamily="18" charset="0"/>
            </a:endParaRP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r>
              <a:rPr lang="en-US" sz="1600" i="1" dirty="0" smtClean="0">
                <a:latin typeface="Cambria" pitchFamily="18" charset="0"/>
              </a:rPr>
              <a:t>Use fully-tempered, laminated glass for blast-resistant design.</a:t>
            </a:r>
          </a:p>
          <a:p>
            <a:pPr lvl="1"/>
            <a:endParaRPr lang="en-US" sz="1600" dirty="0" smtClean="0">
              <a:latin typeface="Cambria" pitchFamily="18" charset="0"/>
            </a:endParaRPr>
          </a:p>
          <a:p>
            <a:endParaRPr lang="en-US" sz="1600" i="1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Design for Blast-Resistance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5" name="Picture 14" descr="LSF.jpg"/>
          <p:cNvPicPr>
            <a:picLocks noChangeAspect="1"/>
          </p:cNvPicPr>
          <p:nvPr/>
        </p:nvPicPr>
        <p:blipFill>
          <a:blip r:embed="rId2"/>
          <a:srcRect l="2119" t="8591" r="32604" b="14786"/>
          <a:stretch>
            <a:fillRect/>
          </a:stretch>
        </p:blipFill>
        <p:spPr>
          <a:xfrm>
            <a:off x="685800" y="3657600"/>
            <a:ext cx="4343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85800" y="61722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Tables 2 &amp; 5 from ASTM E 1300 Standard</a:t>
            </a:r>
            <a:endParaRPr lang="en-US" sz="1600" i="1" dirty="0">
              <a:latin typeface="Cambria" pitchFamily="18" charset="0"/>
            </a:endParaRPr>
          </a:p>
        </p:txBody>
      </p:sp>
      <p:pic>
        <p:nvPicPr>
          <p:cNvPr id="14" name="Picture 13" descr="GTF2.jpg"/>
          <p:cNvPicPr>
            <a:picLocks noChangeAspect="1"/>
          </p:cNvPicPr>
          <p:nvPr/>
        </p:nvPicPr>
        <p:blipFill>
          <a:blip r:embed="rId3"/>
          <a:srcRect t="4554" r="29223" b="49454"/>
          <a:stretch>
            <a:fillRect/>
          </a:stretch>
        </p:blipFill>
        <p:spPr>
          <a:xfrm>
            <a:off x="685800" y="2057400"/>
            <a:ext cx="3762756" cy="153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BLAST-RESISTANT GLAZING: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Heat-Strengthened versus Fully-Tempered Glazing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05740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Heat-Strengthened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Low level of residual stress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Some waviness from heat treatment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Tends to stay in opening after fracture, but can break into large, sharp pieces under blast loads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6200" y="2057400"/>
            <a:ext cx="266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Fully-Tempered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High level of residual stress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Visible waviness from heat treatment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Breaks into relatively harmless “diced” pattern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About twice as strong as HS, but at a cost premium</a:t>
            </a:r>
          </a:p>
        </p:txBody>
      </p:sp>
      <p:pic>
        <p:nvPicPr>
          <p:cNvPr id="10" name="Picture 9" descr="Anti Blast Glass.jpg"/>
          <p:cNvPicPr>
            <a:picLocks noChangeAspect="1"/>
          </p:cNvPicPr>
          <p:nvPr/>
        </p:nvPicPr>
        <p:blipFill>
          <a:blip r:embed="rId2"/>
          <a:srcRect l="24000" r="30000"/>
          <a:stretch>
            <a:fillRect/>
          </a:stretch>
        </p:blipFill>
        <p:spPr>
          <a:xfrm>
            <a:off x="6934200" y="2057400"/>
            <a:ext cx="1752600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CONCLUSIONS</a:t>
            </a:r>
          </a:p>
        </p:txBody>
      </p:sp>
      <p:pic>
        <p:nvPicPr>
          <p:cNvPr id="10" name="Picture 9" descr="Smilow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24" y="2343912"/>
            <a:ext cx="4456176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PROJECT OVERVIEW</a:t>
            </a:r>
          </a:p>
        </p:txBody>
      </p:sp>
      <p:pic>
        <p:nvPicPr>
          <p:cNvPr id="10" name="Picture 9" descr="Smilow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24" y="2343912"/>
            <a:ext cx="4456176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CONCLUSIONS:</a:t>
            </a:r>
            <a:endParaRPr lang="en-US" b="1" dirty="0" smtClean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Progressive Collapse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057401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Designing for progressive collapse using the Indirect Method is a feasible option.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For concrete structures, existing reinforcement is usually adequate to develop required tie forces.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Proper detailing of tie splices and connections is CRITICAL.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810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Blast-Resistant Glazing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22154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Increasing stand-off distance is the best way to mitigate glazing failure due to blast loads.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Fully-tempered, laminated glass is the preferred material for blast-resistant glazing design.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The probability of an explosive attack must be assessed as accurately as possible, and the need for blast-resistant glazing must be determined accordingly.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ACKNOWLEDGEMENTS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0574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I would like to give thanks and show my appreciation to the following individuals for the support they have given me in the writing of this thesis: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</a:rPr>
              <a:t>The whole AE Department staff and faculty, especially…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Dr. Ali </a:t>
            </a:r>
            <a:r>
              <a:rPr lang="en-US" sz="1600" dirty="0" err="1" smtClean="0">
                <a:latin typeface="Cambria" pitchFamily="18" charset="0"/>
              </a:rPr>
              <a:t>Memari</a:t>
            </a:r>
            <a:endParaRPr lang="en-US" sz="1600" dirty="0" smtClean="0">
              <a:latin typeface="Cambria" pitchFamily="18" charset="0"/>
            </a:endParaRPr>
          </a:p>
          <a:p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Prof. M. Kevin </a:t>
            </a:r>
            <a:r>
              <a:rPr lang="en-US" sz="1600" dirty="0" err="1" smtClean="0">
                <a:latin typeface="Cambria" pitchFamily="18" charset="0"/>
              </a:rPr>
              <a:t>Parfitt</a:t>
            </a: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</a:rPr>
              <a:t>My family and friends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</a:rPr>
              <a:t>All of my fellow AE students, especially…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 lvl="1"/>
            <a:r>
              <a:rPr lang="en-US" sz="1600" dirty="0" smtClean="0">
                <a:latin typeface="Cambria" pitchFamily="18" charset="0"/>
              </a:rPr>
              <a:t>Dan </a:t>
            </a:r>
            <a:r>
              <a:rPr lang="en-US" sz="1600" dirty="0" err="1" smtClean="0">
                <a:latin typeface="Cambria" pitchFamily="18" charset="0"/>
              </a:rPr>
              <a:t>Donecker</a:t>
            </a:r>
            <a:endParaRPr lang="en-US" sz="16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QUESTIONS &amp; COMMENTS</a:t>
            </a:r>
          </a:p>
        </p:txBody>
      </p:sp>
      <p:pic>
        <p:nvPicPr>
          <p:cNvPr id="10" name="Picture 9" descr="Smilow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24" y="2343912"/>
            <a:ext cx="4456176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BUILDING STATISTICS: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</a:rPr>
              <a:t> 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6248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Owner: </a:t>
            </a:r>
            <a:r>
              <a:rPr lang="en-US" dirty="0" smtClean="0">
                <a:latin typeface="Cambria" pitchFamily="18" charset="0"/>
              </a:rPr>
              <a:t>Yale-New Haven Hospital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497,000 square feet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14 patient floors + 2 mechanical floors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Dates of Construction: </a:t>
            </a:r>
            <a:r>
              <a:rPr lang="en-US" dirty="0" smtClean="0">
                <a:latin typeface="Cambria" pitchFamily="18" charset="0"/>
              </a:rPr>
              <a:t>September 2006 – October 2009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Overall Project Cost: </a:t>
            </a:r>
            <a:r>
              <a:rPr lang="en-US" dirty="0" smtClean="0">
                <a:latin typeface="Cambria" pitchFamily="18" charset="0"/>
              </a:rPr>
              <a:t>$253 M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Delivery Method: </a:t>
            </a:r>
            <a:r>
              <a:rPr lang="en-US" dirty="0" smtClean="0">
                <a:latin typeface="Cambria" pitchFamily="18" charset="0"/>
              </a:rPr>
              <a:t>Design-Bid-Build with GMP</a:t>
            </a:r>
          </a:p>
          <a:p>
            <a:r>
              <a:rPr lang="en-US" sz="1600" dirty="0" smtClean="0">
                <a:latin typeface="Cambria" pitchFamily="18" charset="0"/>
              </a:rPr>
              <a:t> </a:t>
            </a:r>
            <a:endParaRPr lang="en-US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PROJECT TEAM: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76400"/>
            <a:ext cx="6248400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Owner</a:t>
            </a:r>
            <a:r>
              <a:rPr lang="en-US" dirty="0" smtClean="0">
                <a:latin typeface="Cambria" pitchFamily="18" charset="0"/>
              </a:rPr>
              <a:t> - Yale-New Haven Hospital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Architect</a:t>
            </a:r>
            <a:r>
              <a:rPr lang="en-US" dirty="0" smtClean="0">
                <a:latin typeface="Cambria" pitchFamily="18" charset="0"/>
              </a:rPr>
              <a:t> - </a:t>
            </a:r>
            <a:r>
              <a:rPr lang="en-US" dirty="0" err="1" smtClean="0">
                <a:latin typeface="Cambria" pitchFamily="18" charset="0"/>
              </a:rPr>
              <a:t>Shepley</a:t>
            </a:r>
            <a:r>
              <a:rPr lang="en-US" dirty="0" smtClean="0">
                <a:latin typeface="Cambria" pitchFamily="18" charset="0"/>
              </a:rPr>
              <a:t> Bulfinch Richardson &amp; Abbott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Construction Manager </a:t>
            </a:r>
            <a:r>
              <a:rPr lang="en-US" dirty="0" smtClean="0">
                <a:latin typeface="Cambria" pitchFamily="18" charset="0"/>
              </a:rPr>
              <a:t>- Turner Construction Company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Structural Engineer </a:t>
            </a:r>
            <a:r>
              <a:rPr lang="en-US" dirty="0" smtClean="0">
                <a:latin typeface="Cambria" pitchFamily="18" charset="0"/>
              </a:rPr>
              <a:t>– Spiegel </a:t>
            </a:r>
            <a:r>
              <a:rPr lang="en-US" dirty="0" err="1" smtClean="0">
                <a:latin typeface="Cambria" pitchFamily="18" charset="0"/>
              </a:rPr>
              <a:t>Zamecnik</a:t>
            </a:r>
            <a:r>
              <a:rPr lang="en-US" dirty="0" smtClean="0">
                <a:latin typeface="Cambria" pitchFamily="18" charset="0"/>
              </a:rPr>
              <a:t> &amp; Shah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Mech./Elec./Plumbing </a:t>
            </a:r>
            <a:r>
              <a:rPr lang="en-US" dirty="0" smtClean="0">
                <a:latin typeface="Cambria" pitchFamily="18" charset="0"/>
              </a:rPr>
              <a:t>– BR+A Consulting Engineers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CURRENT DESIGN: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Architectural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981200"/>
            <a:ext cx="365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Part of the Yale-New Haven Hospital Complex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Unitized curtain wall panel system: glass + terra cotta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Two-story lobby with three-story glass awning overhanging front of building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Roof system: combination cast-in-place concrete and metal roof decking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7" name="Picture 16" descr="Smilow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36068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CURRENT DESIGN: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M.E.P.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981199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8 air-handling units: 6 on 5</a:t>
            </a:r>
            <a:r>
              <a:rPr lang="en-US" sz="1600" baseline="30000" dirty="0" smtClean="0">
                <a:latin typeface="Cambria" pitchFamily="18" charset="0"/>
              </a:rPr>
              <a:t>th</a:t>
            </a:r>
            <a:r>
              <a:rPr lang="en-US" sz="1600" dirty="0" smtClean="0">
                <a:latin typeface="Cambria" pitchFamily="18" charset="0"/>
              </a:rPr>
              <a:t> floor + 2 on roof; 70,000 </a:t>
            </a:r>
            <a:r>
              <a:rPr lang="en-US" sz="1600" dirty="0" err="1" smtClean="0">
                <a:latin typeface="Cambria" pitchFamily="18" charset="0"/>
              </a:rPr>
              <a:t>cfm</a:t>
            </a:r>
            <a:r>
              <a:rPr lang="en-US" sz="1600" dirty="0" smtClean="0">
                <a:latin typeface="Cambria" pitchFamily="18" charset="0"/>
              </a:rPr>
              <a:t> per AHU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480/277V + 208/120V 3 phase, 4 wire systems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Emergency power: (3) 2000kW/ 2500kVA diesel generators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</p:txBody>
      </p:sp>
      <p:pic>
        <p:nvPicPr>
          <p:cNvPr id="17" name="Picture 16" descr="Smilow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4999"/>
            <a:ext cx="3606800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14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STRUCTURAL DEPTH</a:t>
            </a:r>
          </a:p>
        </p:txBody>
      </p:sp>
      <p:pic>
        <p:nvPicPr>
          <p:cNvPr id="10" name="Picture 9" descr="Smilow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24" y="2343912"/>
            <a:ext cx="4456176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SMILOW CANCER HOSPITAL |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20 YORK STREET, NEW HAVEN, CONNECTICUT</a:t>
            </a:r>
          </a:p>
          <a:p>
            <a:endParaRPr lang="en-US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DANIELE R. NAVARRETE | STRUCTURAL OPTION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1076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http://www.engr.psu.edu/ae/thesis/portfolios/2009/don5000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76200" y="6579044"/>
            <a:ext cx="929640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STRUCTURAL DEPTH: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600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Cambria" pitchFamily="18" charset="0"/>
              </a:rPr>
              <a:t> Current Structural System</a:t>
            </a:r>
          </a:p>
          <a:p>
            <a:endParaRPr lang="en-US" sz="1600" dirty="0" smtClean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199"/>
            <a:ext cx="381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Steel Moment &amp; Gravity Frames + (4) Reinforced Concrete Shear Walls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Typical Bay: 30’ x 30’</a:t>
            </a:r>
          </a:p>
          <a:p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Floor System: 4-1/2” thick concrete slab on 3” metal deck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Beams: W18/21/24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Girders: W24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Columns: W12/14/24, HSS, cruciform, reinforced concrete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Foundation: 4’ thick reinforced concrete mat slab (8’ at shear wall locations)</a:t>
            </a:r>
          </a:p>
        </p:txBody>
      </p:sp>
      <p:pic>
        <p:nvPicPr>
          <p:cNvPr id="18" name="Picture 17" descr="Figure 2.jpg"/>
          <p:cNvPicPr>
            <a:picLocks noChangeAspect="1"/>
          </p:cNvPicPr>
          <p:nvPr/>
        </p:nvPicPr>
        <p:blipFill>
          <a:blip r:embed="rId2" cstate="print"/>
          <a:srcRect l="17045" t="10356" r="14773" b="1616"/>
          <a:stretch>
            <a:fillRect/>
          </a:stretch>
        </p:blipFill>
        <p:spPr>
          <a:xfrm>
            <a:off x="4952991" y="2095506"/>
            <a:ext cx="3429009" cy="32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2221</Words>
  <Application>Microsoft Office PowerPoint</Application>
  <PresentationFormat>On-screen Show (4:3)</PresentationFormat>
  <Paragraphs>383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don5000</dc:creator>
  <cp:lastModifiedBy>don5000</cp:lastModifiedBy>
  <cp:revision>163</cp:revision>
  <dcterms:created xsi:type="dcterms:W3CDTF">2009-03-31T17:20:27Z</dcterms:created>
  <dcterms:modified xsi:type="dcterms:W3CDTF">2009-04-14T17:58:36Z</dcterms:modified>
</cp:coreProperties>
</file>